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57"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D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0BB320-0212-4948-897E-D3770E6D1D9A}" type="datetimeFigureOut">
              <a:rPr lang="ru-RU" smtClean="0"/>
              <a:pPr/>
              <a:t>16.07.2019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0D3190-56AE-416D-8C0A-6E423F8253A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43CAFAF-F440-4BEA-83C0-06215780B219}" type="datetimeFigureOut">
              <a:rPr lang="ru-RU" smtClean="0"/>
              <a:pPr/>
              <a:t>16.07.2019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0763C2-2CF3-4A8D-A2F6-52AAD25DF55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7" name="Скругленный прямоугольник 6"/>
          <p:cNvSpPr/>
          <p:nvPr userDrawn="1"/>
        </p:nvSpPr>
        <p:spPr>
          <a:xfrm>
            <a:off x="357158" y="285728"/>
            <a:ext cx="8501122" cy="6215106"/>
          </a:xfrm>
          <a:prstGeom prst="roundRect">
            <a:avLst>
              <a:gd name="adj" fmla="val 9106"/>
            </a:avLst>
          </a:prstGeom>
          <a:noFill/>
          <a:ln>
            <a:solidFill>
              <a:srgbClr val="57D3FF"/>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7" descr="0_75c96_b715e7d3_XL.jpeg"/>
          <p:cNvPicPr>
            <a:picLocks noChangeAspect="1"/>
          </p:cNvPicPr>
          <p:nvPr userDrawn="1"/>
        </p:nvPicPr>
        <p:blipFill>
          <a:blip r:embed="rId14">
            <a:clrChange>
              <a:clrFrom>
                <a:srgbClr val="FFFFFF"/>
              </a:clrFrom>
              <a:clrTo>
                <a:srgbClr val="FFFFFF">
                  <a:alpha val="0"/>
                </a:srgbClr>
              </a:clrTo>
            </a:clrChange>
          </a:blip>
          <a:srcRect l="8363" t="8363"/>
          <a:stretch>
            <a:fillRect/>
          </a:stretch>
        </p:blipFill>
        <p:spPr>
          <a:xfrm>
            <a:off x="71406" y="71414"/>
            <a:ext cx="2000264" cy="2000264"/>
          </a:xfrm>
          <a:prstGeom prst="rect">
            <a:avLst/>
          </a:prstGeom>
        </p:spPr>
      </p:pic>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CAFAF-F440-4BEA-83C0-06215780B219}" type="datetimeFigureOut">
              <a:rPr lang="ru-RU" smtClean="0"/>
              <a:pPr/>
              <a:t>16.07.2019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corowina.ucoz.com</a:t>
            </a:r>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tinlib.ru/" TargetMode="External"/><Relationship Id="rId2" Type="http://schemas.openxmlformats.org/officeDocument/2006/relationships/hyperlink" Target="http://www.razvitierebenka.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142984"/>
            <a:ext cx="8072494" cy="5072098"/>
          </a:xfrm>
        </p:spPr>
        <p:txBody>
          <a:bodyPr>
            <a:normAutofit fontScale="90000"/>
          </a:bodyPr>
          <a:lstStyle/>
          <a:p>
            <a:r>
              <a:rPr lang="ru-RU" b="1" i="1" dirty="0" smtClean="0">
                <a:solidFill>
                  <a:srgbClr val="FF0000"/>
                </a:solidFill>
              </a:rPr>
              <a:t>        Комплекс игр и упражнений, направленных на формирование правильного захвата орудия письма.</a:t>
            </a:r>
            <a:r>
              <a:rPr lang="ru-RU" dirty="0" smtClean="0">
                <a:solidFill>
                  <a:schemeClr val="accent2"/>
                </a:solidFill>
              </a:rPr>
              <a:t/>
            </a:r>
            <a:br>
              <a:rPr lang="ru-RU" dirty="0" smtClean="0">
                <a:solidFill>
                  <a:schemeClr val="accent2"/>
                </a:solidFill>
              </a:rPr>
            </a:br>
            <a:r>
              <a:rPr lang="ru-RU" sz="4900" dirty="0" smtClean="0">
                <a:solidFill>
                  <a:schemeClr val="accent2"/>
                </a:solidFill>
              </a:rPr>
              <a:t/>
            </a:r>
            <a:br>
              <a:rPr lang="ru-RU" sz="4900" dirty="0" smtClean="0">
                <a:solidFill>
                  <a:schemeClr val="accent2"/>
                </a:solidFill>
              </a:rPr>
            </a:br>
            <a:r>
              <a:rPr lang="ru-RU" sz="4900" dirty="0" smtClean="0">
                <a:solidFill>
                  <a:schemeClr val="accent2"/>
                </a:solidFill>
              </a:rPr>
              <a:t>                                </a:t>
            </a:r>
            <a:br>
              <a:rPr lang="ru-RU" sz="4900" dirty="0" smtClean="0">
                <a:solidFill>
                  <a:schemeClr val="accent2"/>
                </a:solidFill>
              </a:rPr>
            </a:br>
            <a:r>
              <a:rPr lang="ru-RU" sz="6000" dirty="0" smtClean="0">
                <a:solidFill>
                  <a:schemeClr val="accent2"/>
                </a:solidFill>
              </a:rPr>
              <a:t>                        </a:t>
            </a:r>
            <a:r>
              <a:rPr lang="ru-RU" sz="1300" b="1" i="1" dirty="0" smtClean="0"/>
              <a:t>Работу выполнила воспитатель Боровик Марина Юрьевна.</a:t>
            </a:r>
            <a:br>
              <a:rPr lang="ru-RU" sz="1300" b="1" i="1" dirty="0" smtClean="0"/>
            </a:br>
            <a:r>
              <a:rPr lang="ru-RU" sz="1300" b="1" i="1" dirty="0" smtClean="0"/>
              <a:t/>
            </a:r>
            <a:br>
              <a:rPr lang="ru-RU" sz="1300" b="1" i="1" dirty="0" smtClean="0"/>
            </a:br>
            <a:r>
              <a:rPr lang="ru-RU" sz="1300" b="1" i="1" dirty="0" smtClean="0"/>
              <a:t/>
            </a:r>
            <a:br>
              <a:rPr lang="ru-RU" sz="1300" b="1" i="1" dirty="0" smtClean="0"/>
            </a:br>
            <a:r>
              <a:rPr lang="ru-RU" sz="1000" dirty="0" smtClean="0"/>
              <a:t/>
            </a:r>
            <a:br>
              <a:rPr lang="ru-RU" sz="1000" dirty="0" smtClean="0"/>
            </a:br>
            <a:endParaRPr lang="ru-RU" dirty="0">
              <a:solidFill>
                <a:schemeClr val="accen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i="1" dirty="0" smtClean="0"/>
              <a:t>Литература.</a:t>
            </a:r>
            <a:endParaRPr lang="ru-RU" sz="1600" b="1" i="1" dirty="0"/>
          </a:p>
        </p:txBody>
      </p:sp>
      <p:sp>
        <p:nvSpPr>
          <p:cNvPr id="3" name="Содержимое 2"/>
          <p:cNvSpPr>
            <a:spLocks noGrp="1"/>
          </p:cNvSpPr>
          <p:nvPr>
            <p:ph sz="half" idx="1"/>
          </p:nvPr>
        </p:nvSpPr>
        <p:spPr/>
        <p:txBody>
          <a:bodyPr>
            <a:normAutofit/>
          </a:bodyPr>
          <a:lstStyle/>
          <a:p>
            <a:r>
              <a:rPr lang="en-US" sz="1400" dirty="0" smtClean="0">
                <a:hlinkClick r:id="rId2"/>
              </a:rPr>
              <a:t>http://www.razvitierebenka.com/</a:t>
            </a:r>
            <a:endParaRPr lang="ru-RU" sz="1400" dirty="0" smtClean="0"/>
          </a:p>
          <a:p>
            <a:r>
              <a:rPr lang="en-US" sz="1400" dirty="0" smtClean="0">
                <a:hlinkClick r:id="rId3"/>
              </a:rPr>
              <a:t>http://www.tinlib.ru/</a:t>
            </a:r>
            <a:endParaRPr lang="ru-RU" sz="1400" dirty="0" smtClean="0"/>
          </a:p>
          <a:p>
            <a:r>
              <a:rPr lang="en-US" sz="1400" dirty="0" smtClean="0"/>
              <a:t>http://mdou-150.ucoz.ru/</a:t>
            </a:r>
            <a:endParaRPr lang="ru-RU" sz="1400" dirty="0"/>
          </a:p>
        </p:txBody>
      </p:sp>
      <p:sp>
        <p:nvSpPr>
          <p:cNvPr id="4" name="Содержимое 3"/>
          <p:cNvSpPr>
            <a:spLocks noGrp="1"/>
          </p:cNvSpPr>
          <p:nvPr>
            <p:ph sz="half" idx="2"/>
          </p:nvPr>
        </p:nvSpPr>
        <p:spPr/>
        <p:txBody>
          <a:bodyPr>
            <a:normAutofit/>
          </a:bodyPr>
          <a:lstStyle/>
          <a:p>
            <a:r>
              <a:rPr lang="ru-RU" sz="1600" dirty="0" smtClean="0"/>
              <a:t>Т.А.Ткаченко «Большая книга на развитие мелкой моторики»</a:t>
            </a:r>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457200" y="274638"/>
            <a:ext cx="8229600" cy="3154362"/>
          </a:xfrm>
        </p:spPr>
        <p:txBody>
          <a:bodyPr>
            <a:normAutofit fontScale="90000"/>
          </a:bodyPr>
          <a:lstStyle/>
          <a:p>
            <a:r>
              <a:rPr lang="ru-RU" sz="1800" b="1" i="1" dirty="0" smtClean="0"/>
              <a:t>            1.ИГРА</a:t>
            </a:r>
            <a:br>
              <a:rPr lang="ru-RU" sz="1800" b="1" i="1" dirty="0" smtClean="0"/>
            </a:br>
            <a:r>
              <a:rPr lang="ru-RU" sz="1800" b="1" i="1" dirty="0" smtClean="0"/>
              <a:t>        Фигурные дорожки</a:t>
            </a:r>
            <a:r>
              <a:rPr lang="ru-RU" sz="1800" dirty="0" smtClean="0"/>
              <a:t/>
            </a:r>
            <a:br>
              <a:rPr lang="ru-RU" sz="1800" dirty="0" smtClean="0"/>
            </a:br>
            <a:r>
              <a:rPr lang="ru-RU" sz="1800" dirty="0" smtClean="0"/>
              <a:t>        </a:t>
            </a:r>
            <a:r>
              <a:rPr lang="ru-RU" sz="1800" b="1" i="1" dirty="0" smtClean="0"/>
              <a:t>Краткое описание:</a:t>
            </a:r>
            <a:br>
              <a:rPr lang="ru-RU" sz="1800" b="1" i="1" dirty="0" smtClean="0"/>
            </a:br>
            <a:r>
              <a:rPr lang="ru-RU" sz="1800" dirty="0" smtClean="0"/>
              <a:t/>
            </a:r>
            <a:br>
              <a:rPr lang="ru-RU" sz="1800" dirty="0" smtClean="0"/>
            </a:br>
            <a:r>
              <a:rPr lang="ru-RU" sz="1800" dirty="0" smtClean="0"/>
              <a:t>                              Ребенка просят провести фигурную дорожку, соединив линию штриховки. </a:t>
            </a:r>
            <a:br>
              <a:rPr lang="ru-RU" sz="1800" dirty="0" smtClean="0"/>
            </a:br>
            <a:r>
              <a:rPr lang="ru-RU" sz="1800" dirty="0" smtClean="0"/>
              <a:t>                           При прохождении дорожки ребенку следует стараться как можно более точно следовать всем изгибам и поворотам линий.</a:t>
            </a:r>
            <a:br>
              <a:rPr lang="ru-RU" sz="1800" dirty="0" smtClean="0"/>
            </a:br>
            <a:r>
              <a:rPr lang="ru-RU" sz="1800" b="1" i="1" dirty="0" smtClean="0"/>
              <a:t>Примечание:</a:t>
            </a:r>
            <a:r>
              <a:rPr lang="ru-RU" sz="1800" dirty="0" smtClean="0"/>
              <a:t/>
            </a:r>
            <a:br>
              <a:rPr lang="ru-RU" sz="1800" dirty="0" smtClean="0"/>
            </a:br>
            <a:r>
              <a:rPr lang="ru-RU" sz="1800" dirty="0" smtClean="0"/>
              <a:t> Карандаш не должен отрываться от бумаги, и лист во время выполнения задания не переворачивается.</a:t>
            </a:r>
            <a:br>
              <a:rPr lang="ru-RU" sz="1800" dirty="0" smtClean="0"/>
            </a:br>
            <a:endParaRPr lang="ru-RU" dirty="0"/>
          </a:p>
        </p:txBody>
      </p:sp>
      <p:pic>
        <p:nvPicPr>
          <p:cNvPr id="12" name="Содержимое 11" descr="http://www.tinlib.ru/zdorove/200_uprazhnenii_dlja_razvitija_obshei_i_melkoi_motoriki/i_004.jpg"/>
          <p:cNvPicPr>
            <a:picLocks noGrp="1"/>
          </p:cNvPicPr>
          <p:nvPr>
            <p:ph idx="1"/>
          </p:nvPr>
        </p:nvPicPr>
        <p:blipFill>
          <a:blip r:embed="rId2"/>
          <a:srcRect/>
          <a:stretch>
            <a:fillRect/>
          </a:stretch>
        </p:blipFill>
        <p:spPr bwMode="auto">
          <a:xfrm>
            <a:off x="3405134" y="2786062"/>
            <a:ext cx="2595626" cy="350045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25734"/>
          </a:xfrm>
        </p:spPr>
        <p:txBody>
          <a:bodyPr>
            <a:normAutofit fontScale="90000"/>
          </a:bodyPr>
          <a:lstStyle/>
          <a:p>
            <a:r>
              <a:rPr lang="ru-RU" sz="2000" b="1" i="1" dirty="0" smtClean="0"/>
              <a:t> </a:t>
            </a:r>
            <a:br>
              <a:rPr lang="ru-RU" sz="2000" b="1" i="1" dirty="0" smtClean="0"/>
            </a:br>
            <a:r>
              <a:rPr lang="ru-RU" sz="2000" b="1" i="1" dirty="0" smtClean="0"/>
              <a:t>   </a:t>
            </a:r>
            <a:r>
              <a:rPr lang="ru-RU" sz="1800" b="1" i="1" dirty="0" smtClean="0"/>
              <a:t>2.Игра</a:t>
            </a:r>
            <a:r>
              <a:rPr lang="ru-RU" sz="2000" b="1" i="1" dirty="0" smtClean="0"/>
              <a:t/>
            </a:r>
            <a:br>
              <a:rPr lang="ru-RU" sz="2000" b="1" i="1" dirty="0" smtClean="0"/>
            </a:br>
            <a:r>
              <a:rPr lang="ru-RU" sz="1800" b="1" i="1" dirty="0" smtClean="0"/>
              <a:t>         Фигурные дорожки</a:t>
            </a:r>
            <a:br>
              <a:rPr lang="ru-RU" sz="1800" b="1" i="1" dirty="0" smtClean="0"/>
            </a:br>
            <a:r>
              <a:rPr lang="ru-RU" sz="1800" b="1" i="1" dirty="0" smtClean="0"/>
              <a:t>        Краткое описание:</a:t>
            </a:r>
            <a:r>
              <a:rPr lang="ru-RU" sz="2000" b="1" i="1" dirty="0" smtClean="0"/>
              <a:t/>
            </a:r>
            <a:br>
              <a:rPr lang="ru-RU" sz="2000" b="1" i="1" dirty="0" smtClean="0"/>
            </a:br>
            <a:r>
              <a:rPr lang="ru-RU" sz="1800" dirty="0" smtClean="0"/>
              <a:t/>
            </a:r>
            <a:br>
              <a:rPr lang="ru-RU" sz="1800" dirty="0" smtClean="0"/>
            </a:br>
            <a:r>
              <a:rPr lang="ru-RU" sz="1800" dirty="0" smtClean="0"/>
              <a:t>                                 Ребенка просят провести линию посередине фигурной дорожки. </a:t>
            </a:r>
            <a:br>
              <a:rPr lang="ru-RU" sz="1800" dirty="0" smtClean="0"/>
            </a:br>
            <a:r>
              <a:rPr lang="ru-RU" sz="1800" dirty="0" smtClean="0"/>
              <a:t>                                       При выполнении задания надо обратить особое внимание на то, что нельзя касаться    стенок (особенно в лабиринтах), линия должна идти посередине дорожки.</a:t>
            </a:r>
            <a:r>
              <a:rPr lang="ru-RU" sz="1400" dirty="0" smtClean="0"/>
              <a:t/>
            </a:r>
            <a:br>
              <a:rPr lang="ru-RU" sz="1400" dirty="0" smtClean="0"/>
            </a:br>
            <a:r>
              <a:rPr lang="ru-RU" sz="1800" b="1" i="1" dirty="0" smtClean="0"/>
              <a:t>Примечание:</a:t>
            </a:r>
            <a:r>
              <a:rPr lang="ru-RU" sz="1800" dirty="0" smtClean="0"/>
              <a:t/>
            </a:r>
            <a:br>
              <a:rPr lang="ru-RU" sz="1800" dirty="0" smtClean="0"/>
            </a:br>
            <a:r>
              <a:rPr lang="ru-RU" sz="1800" dirty="0" smtClean="0"/>
              <a:t> Карандаш от бумаги не отрывается, и лист бумаги не переворачивается.</a:t>
            </a:r>
            <a:r>
              <a:rPr lang="ru-RU" sz="1400" dirty="0" smtClean="0"/>
              <a:t/>
            </a:r>
            <a:br>
              <a:rPr lang="ru-RU" sz="1400" dirty="0" smtClean="0"/>
            </a:br>
            <a:endParaRPr lang="ru-RU" sz="1400" dirty="0"/>
          </a:p>
        </p:txBody>
      </p:sp>
      <p:pic>
        <p:nvPicPr>
          <p:cNvPr id="4" name="Содержимое 3" descr="http://www.tinlib.ru/zdorove/200_uprazhnenii_dlja_razvitija_obshei_i_melkoi_motoriki/i_005.jpg"/>
          <p:cNvPicPr>
            <a:picLocks noGrp="1"/>
          </p:cNvPicPr>
          <p:nvPr>
            <p:ph idx="1"/>
          </p:nvPr>
        </p:nvPicPr>
        <p:blipFill>
          <a:blip r:embed="rId2"/>
          <a:srcRect/>
          <a:stretch>
            <a:fillRect/>
          </a:stretch>
        </p:blipFill>
        <p:spPr bwMode="auto">
          <a:xfrm>
            <a:off x="3418640" y="3000372"/>
            <a:ext cx="2510681" cy="328614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normAutofit fontScale="90000"/>
          </a:bodyPr>
          <a:lstStyle/>
          <a:p>
            <a:r>
              <a:rPr lang="ru-RU" sz="1800" b="1" dirty="0" smtClean="0"/>
              <a:t>3.Игра </a:t>
            </a:r>
            <a:br>
              <a:rPr lang="ru-RU" sz="1800" b="1" dirty="0" smtClean="0"/>
            </a:br>
            <a:r>
              <a:rPr lang="ru-RU" sz="1800" b="1" dirty="0" smtClean="0"/>
              <a:t>Рисование</a:t>
            </a:r>
            <a:r>
              <a:rPr lang="ru-RU" sz="1800" dirty="0" smtClean="0"/>
              <a:t/>
            </a:r>
            <a:br>
              <a:rPr lang="ru-RU" sz="1800" dirty="0" smtClean="0"/>
            </a:br>
            <a:r>
              <a:rPr lang="ru-RU" sz="1800" b="1" i="1" dirty="0" smtClean="0"/>
              <a:t>По точкам</a:t>
            </a:r>
            <a:r>
              <a:rPr lang="ru-RU" sz="1800" dirty="0" smtClean="0"/>
              <a:t/>
            </a:r>
            <a:br>
              <a:rPr lang="ru-RU" sz="1800" dirty="0" smtClean="0"/>
            </a:br>
            <a:r>
              <a:rPr lang="ru-RU" sz="1800" b="1" i="1" dirty="0" smtClean="0"/>
              <a:t>Краткое описание:</a:t>
            </a:r>
            <a:r>
              <a:rPr lang="ru-RU" sz="1600" dirty="0" smtClean="0"/>
              <a:t/>
            </a:r>
            <a:br>
              <a:rPr lang="ru-RU" sz="1600" dirty="0" smtClean="0"/>
            </a:br>
            <a:r>
              <a:rPr lang="ru-RU" sz="1600" dirty="0" smtClean="0"/>
              <a:t>                               </a:t>
            </a:r>
            <a:r>
              <a:rPr lang="ru-RU" sz="1800" dirty="0" smtClean="0"/>
              <a:t>Ребенка просят соединить точки согласно инструкции под рисунком. Нарисуй фигурку по точкам, как на образце.</a:t>
            </a:r>
            <a:r>
              <a:rPr lang="ru-RU" sz="1600" dirty="0" smtClean="0"/>
              <a:t/>
            </a:r>
            <a:br>
              <a:rPr lang="ru-RU" sz="1600" dirty="0" smtClean="0"/>
            </a:br>
            <a:r>
              <a:rPr lang="ru-RU" sz="1800" b="1" i="1" dirty="0" smtClean="0"/>
              <a:t>Примечание:</a:t>
            </a:r>
            <a:r>
              <a:rPr lang="ru-RU" sz="1600" dirty="0" smtClean="0"/>
              <a:t/>
            </a:r>
            <a:br>
              <a:rPr lang="ru-RU" sz="1600" dirty="0" smtClean="0"/>
            </a:br>
            <a:r>
              <a:rPr lang="ru-RU" sz="1600" dirty="0" smtClean="0"/>
              <a:t>                        </a:t>
            </a:r>
            <a:r>
              <a:rPr lang="ru-RU" sz="1800" dirty="0" smtClean="0"/>
              <a:t>Карандаш или ручка не отрывается от листа бумаги, лист фиксируется, и его положение не изменяется. </a:t>
            </a:r>
            <a:r>
              <a:rPr lang="ru-RU" sz="1600" dirty="0" smtClean="0"/>
              <a:t/>
            </a:r>
            <a:br>
              <a:rPr lang="ru-RU" sz="1600" dirty="0" smtClean="0"/>
            </a:br>
            <a:endParaRPr lang="ru-RU" sz="1600" dirty="0"/>
          </a:p>
        </p:txBody>
      </p:sp>
      <p:pic>
        <p:nvPicPr>
          <p:cNvPr id="4" name="Содержимое 3" descr="http://www.tinlib.ru/zdorove/200_uprazhnenii_dlja_razvitija_obshei_i_melkoi_motoriki/i_006.jpg"/>
          <p:cNvPicPr>
            <a:picLocks noGrp="1"/>
          </p:cNvPicPr>
          <p:nvPr>
            <p:ph idx="1"/>
          </p:nvPr>
        </p:nvPicPr>
        <p:blipFill>
          <a:blip r:embed="rId2"/>
          <a:srcRect/>
          <a:stretch>
            <a:fillRect/>
          </a:stretch>
        </p:blipFill>
        <p:spPr bwMode="auto">
          <a:xfrm>
            <a:off x="3409950" y="2643182"/>
            <a:ext cx="2805124" cy="36433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82858"/>
          </a:xfrm>
        </p:spPr>
        <p:txBody>
          <a:bodyPr>
            <a:normAutofit/>
          </a:bodyPr>
          <a:lstStyle/>
          <a:p>
            <a:r>
              <a:rPr lang="ru-RU" sz="1600" b="1" i="1" dirty="0" smtClean="0"/>
              <a:t>4.Игра</a:t>
            </a:r>
            <a:br>
              <a:rPr lang="ru-RU" sz="1600" b="1" i="1" dirty="0" smtClean="0"/>
            </a:br>
            <a:r>
              <a:rPr lang="ru-RU" sz="1600" b="1" i="1" dirty="0" smtClean="0"/>
              <a:t>По контурам</a:t>
            </a:r>
            <a:br>
              <a:rPr lang="ru-RU" sz="1600" b="1" i="1" dirty="0" smtClean="0"/>
            </a:br>
            <a:r>
              <a:rPr lang="ru-RU" sz="1600" b="1" i="1" dirty="0" smtClean="0"/>
              <a:t>Краткое описание:</a:t>
            </a:r>
            <a:r>
              <a:rPr lang="ru-RU" sz="1600" dirty="0" smtClean="0"/>
              <a:t/>
            </a:r>
            <a:br>
              <a:rPr lang="ru-RU" sz="1600" dirty="0" smtClean="0"/>
            </a:br>
            <a:r>
              <a:rPr lang="ru-RU" sz="1600" dirty="0" smtClean="0"/>
              <a:t>                           Ребенка просят соединить точки для того, чтобы получился завершенный рисунок. </a:t>
            </a:r>
            <a:br>
              <a:rPr lang="ru-RU" sz="1600" dirty="0" smtClean="0"/>
            </a:br>
            <a:r>
              <a:rPr lang="ru-RU" sz="1600" b="1" i="1" dirty="0" smtClean="0"/>
              <a:t>Примечание:</a:t>
            </a:r>
            <a:r>
              <a:rPr lang="ru-RU" sz="1600" dirty="0" smtClean="0"/>
              <a:t/>
            </a:r>
            <a:br>
              <a:rPr lang="ru-RU" sz="1600" dirty="0" smtClean="0"/>
            </a:br>
            <a:r>
              <a:rPr lang="ru-RU" sz="1600" dirty="0" smtClean="0"/>
              <a:t>                    Это сложная работа, поэтому сначала можно обвести данную половину рисунка, а затем рисовать вторую половину. Можно придумать друг для друга  собственные варианты задания.</a:t>
            </a:r>
            <a:br>
              <a:rPr lang="ru-RU" sz="1600" dirty="0" smtClean="0"/>
            </a:br>
            <a:endParaRPr lang="ru-RU" sz="1600" dirty="0"/>
          </a:p>
        </p:txBody>
      </p:sp>
      <p:pic>
        <p:nvPicPr>
          <p:cNvPr id="4" name="Содержимое 3" descr="http://www.tinlib.ru/zdorove/200_uprazhnenii_dlja_razvitija_obshei_i_melkoi_motoriki/i_009.jpg"/>
          <p:cNvPicPr>
            <a:picLocks noGrp="1"/>
          </p:cNvPicPr>
          <p:nvPr>
            <p:ph idx="1"/>
          </p:nvPr>
        </p:nvPicPr>
        <p:blipFill>
          <a:blip r:embed="rId2"/>
          <a:srcRect/>
          <a:stretch>
            <a:fillRect/>
          </a:stretch>
        </p:blipFill>
        <p:spPr bwMode="auto">
          <a:xfrm>
            <a:off x="714348" y="2928934"/>
            <a:ext cx="2428892" cy="2571767"/>
          </a:xfrm>
          <a:prstGeom prst="rect">
            <a:avLst/>
          </a:prstGeom>
          <a:noFill/>
          <a:ln w="9525">
            <a:noFill/>
            <a:miter lim="800000"/>
            <a:headEnd/>
            <a:tailEnd/>
          </a:ln>
        </p:spPr>
      </p:pic>
      <p:pic>
        <p:nvPicPr>
          <p:cNvPr id="5" name="Рисунок 4" descr="http://www.tinlib.ru/zdorove/200_uprazhnenii_dlja_razvitija_obshei_i_melkoi_motoriki/i_007.jpg"/>
          <p:cNvPicPr/>
          <p:nvPr/>
        </p:nvPicPr>
        <p:blipFill>
          <a:blip r:embed="rId3"/>
          <a:srcRect/>
          <a:stretch>
            <a:fillRect/>
          </a:stretch>
        </p:blipFill>
        <p:spPr bwMode="auto">
          <a:xfrm>
            <a:off x="3643306" y="2928934"/>
            <a:ext cx="1857388" cy="3055435"/>
          </a:xfrm>
          <a:prstGeom prst="rect">
            <a:avLst/>
          </a:prstGeom>
          <a:noFill/>
          <a:ln w="9525">
            <a:noFill/>
            <a:miter lim="800000"/>
            <a:headEnd/>
            <a:tailEnd/>
          </a:ln>
        </p:spPr>
      </p:pic>
      <p:pic>
        <p:nvPicPr>
          <p:cNvPr id="6" name="Рисунок 5" descr="http://www.tinlib.ru/zdorove/200_uprazhnenii_dlja_razvitija_obshei_i_melkoi_motoriki/i_012.jpg"/>
          <p:cNvPicPr/>
          <p:nvPr/>
        </p:nvPicPr>
        <p:blipFill>
          <a:blip r:embed="rId4"/>
          <a:srcRect/>
          <a:stretch>
            <a:fillRect/>
          </a:stretch>
        </p:blipFill>
        <p:spPr bwMode="auto">
          <a:xfrm>
            <a:off x="5929322" y="2928934"/>
            <a:ext cx="2357454" cy="258000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868610"/>
          </a:xfrm>
        </p:spPr>
        <p:txBody>
          <a:bodyPr>
            <a:normAutofit fontScale="90000"/>
          </a:bodyPr>
          <a:lstStyle/>
          <a:p>
            <a:r>
              <a:rPr lang="ru-RU" sz="1800" b="1" i="1" dirty="0" smtClean="0"/>
              <a:t>5.Игра</a:t>
            </a:r>
            <a:br>
              <a:rPr lang="ru-RU" sz="1800" b="1" i="1" dirty="0" smtClean="0"/>
            </a:br>
            <a:r>
              <a:rPr lang="ru-RU" sz="1800" b="1" i="1" dirty="0" smtClean="0"/>
              <a:t>Выполнение штриховок</a:t>
            </a:r>
            <a:r>
              <a:rPr lang="ru-RU" sz="1800" i="1" dirty="0" smtClean="0"/>
              <a:t/>
            </a:r>
            <a:br>
              <a:rPr lang="ru-RU" sz="1800" i="1" dirty="0" smtClean="0"/>
            </a:br>
            <a:r>
              <a:rPr lang="ru-RU" sz="1800" b="1" i="1" dirty="0" smtClean="0"/>
              <a:t>Штриховки с различным направлением движения руки</a:t>
            </a:r>
            <a:r>
              <a:rPr lang="ru-RU" sz="1800" i="1" dirty="0" smtClean="0"/>
              <a:t/>
            </a:r>
            <a:br>
              <a:rPr lang="ru-RU" sz="1800" i="1" dirty="0" smtClean="0"/>
            </a:br>
            <a:r>
              <a:rPr lang="ru-RU" sz="1800" b="1" i="1" dirty="0" smtClean="0"/>
              <a:t>Краткое описание:</a:t>
            </a:r>
            <a:r>
              <a:rPr lang="ru-RU" sz="1600" dirty="0" smtClean="0"/>
              <a:t/>
            </a:r>
            <a:br>
              <a:rPr lang="ru-RU" sz="1600" dirty="0" smtClean="0"/>
            </a:br>
            <a:r>
              <a:rPr lang="ru-RU" sz="1600" dirty="0" smtClean="0"/>
              <a:t>                                 Ребенка просят выполнить различные виды штриховок по образцам: вертикальные </a:t>
            </a:r>
            <a:br>
              <a:rPr lang="ru-RU" sz="1600" dirty="0" smtClean="0"/>
            </a:br>
            <a:r>
              <a:rPr lang="ru-RU" sz="1600" dirty="0" smtClean="0"/>
              <a:t>                          (сверху вниз), горизонтальные (слева направо), наклонные, «клубочками» (круговые движения руки), полукругами.</a:t>
            </a:r>
            <a:br>
              <a:rPr lang="ru-RU" sz="1600" dirty="0" smtClean="0"/>
            </a:br>
            <a:r>
              <a:rPr lang="ru-RU" sz="1800" b="1" i="1" dirty="0" smtClean="0"/>
              <a:t>Примечание:</a:t>
            </a:r>
            <a:r>
              <a:rPr lang="ru-RU" sz="1600" dirty="0" smtClean="0"/>
              <a:t/>
            </a:r>
            <a:br>
              <a:rPr lang="ru-RU" sz="1600" dirty="0" smtClean="0"/>
            </a:br>
            <a:r>
              <a:rPr lang="ru-RU" sz="1600" dirty="0" smtClean="0"/>
              <a:t> Линии сложной формы должны выполняться одним движением кисти руки. Штриховки вначале должны быть крупными, по мере приобретения ребенком навыка выполнения их размер уменьшается. При этом надо обратить внимание на уменьшение амплитуды движений кисти руки.</a:t>
            </a:r>
            <a:br>
              <a:rPr lang="ru-RU" sz="1600" dirty="0" smtClean="0"/>
            </a:br>
            <a:endParaRPr lang="ru-RU" sz="1600" dirty="0"/>
          </a:p>
        </p:txBody>
      </p:sp>
      <p:pic>
        <p:nvPicPr>
          <p:cNvPr id="4" name="Содержимое 3" descr="http://www.tinlib.ru/zdorove/200_uprazhnenii_dlja_razvitija_obshei_i_melkoi_motoriki/i_018.jpg"/>
          <p:cNvPicPr>
            <a:picLocks noGrp="1"/>
          </p:cNvPicPr>
          <p:nvPr>
            <p:ph idx="1"/>
          </p:nvPr>
        </p:nvPicPr>
        <p:blipFill>
          <a:blip r:embed="rId2"/>
          <a:srcRect/>
          <a:stretch>
            <a:fillRect/>
          </a:stretch>
        </p:blipFill>
        <p:spPr bwMode="auto">
          <a:xfrm>
            <a:off x="3214679" y="3000372"/>
            <a:ext cx="3000396" cy="307183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9982"/>
          </a:xfrm>
        </p:spPr>
        <p:txBody>
          <a:bodyPr>
            <a:normAutofit fontScale="90000"/>
          </a:bodyPr>
          <a:lstStyle/>
          <a:p>
            <a:r>
              <a:rPr lang="ru-RU" sz="1800" b="1" i="1" dirty="0" smtClean="0"/>
              <a:t>6.Игра</a:t>
            </a:r>
            <a:br>
              <a:rPr lang="ru-RU" sz="1800" b="1" i="1" dirty="0" smtClean="0"/>
            </a:br>
            <a:r>
              <a:rPr lang="ru-RU" sz="1800" b="1" i="1" dirty="0" smtClean="0"/>
              <a:t>Копирование узоров</a:t>
            </a:r>
            <a:br>
              <a:rPr lang="ru-RU" sz="1800" b="1" i="1" dirty="0" smtClean="0"/>
            </a:br>
            <a:r>
              <a:rPr lang="ru-RU" sz="1800" b="1" i="1" dirty="0" smtClean="0"/>
              <a:t>Краткое описание:</a:t>
            </a:r>
            <a:r>
              <a:rPr lang="ru-RU" sz="1600" dirty="0" smtClean="0"/>
              <a:t/>
            </a:r>
            <a:br>
              <a:rPr lang="ru-RU" sz="1600" dirty="0" smtClean="0"/>
            </a:br>
            <a:r>
              <a:rPr lang="ru-RU" sz="1600" dirty="0" smtClean="0"/>
              <a:t>                                   Детям предлагается внимательно проанализировать и скопировать образцы узоров </a:t>
            </a:r>
            <a:br>
              <a:rPr lang="ru-RU" sz="1600" dirty="0" smtClean="0"/>
            </a:br>
            <a:r>
              <a:rPr lang="ru-RU" sz="1600" dirty="0" smtClean="0"/>
              <a:t>                                красивых «ковров» (перед каждым ребенком на столе лежит индивидуальный образец). </a:t>
            </a:r>
            <a:br>
              <a:rPr lang="ru-RU" sz="1600" dirty="0" smtClean="0"/>
            </a:br>
            <a:r>
              <a:rPr lang="ru-RU" sz="1800" b="1" i="1" dirty="0" smtClean="0"/>
              <a:t>Примечание:</a:t>
            </a:r>
            <a:r>
              <a:rPr lang="ru-RU" sz="1600" dirty="0" smtClean="0"/>
              <a:t/>
            </a:r>
            <a:br>
              <a:rPr lang="ru-RU" sz="1600" dirty="0" smtClean="0"/>
            </a:br>
            <a:r>
              <a:rPr lang="ru-RU" sz="1600" dirty="0" smtClean="0"/>
              <a:t> Как можно точнее срисовать их. После того как копирование узоров будет закончено, можно устроить коллективный анализ и выбрать самые точные, наиболее близкие к оригиналу копии.</a:t>
            </a:r>
            <a:br>
              <a:rPr lang="ru-RU" sz="1600" dirty="0" smtClean="0"/>
            </a:br>
            <a:endParaRPr lang="ru-RU" sz="1600" dirty="0"/>
          </a:p>
        </p:txBody>
      </p:sp>
      <p:pic>
        <p:nvPicPr>
          <p:cNvPr id="4" name="Содержимое 3" descr="http://www.tinlib.ru/zdorove/200_uprazhnenii_dlja_razvitija_obshei_i_melkoi_motoriki/i_020.jpg"/>
          <p:cNvPicPr>
            <a:picLocks noGrp="1"/>
          </p:cNvPicPr>
          <p:nvPr>
            <p:ph idx="1"/>
          </p:nvPr>
        </p:nvPicPr>
        <p:blipFill>
          <a:blip r:embed="rId2"/>
          <a:srcRect/>
          <a:stretch>
            <a:fillRect/>
          </a:stretch>
        </p:blipFill>
        <p:spPr bwMode="auto">
          <a:xfrm>
            <a:off x="2571737" y="3071810"/>
            <a:ext cx="4143404" cy="228601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9982"/>
          </a:xfrm>
        </p:spPr>
        <p:txBody>
          <a:bodyPr>
            <a:normAutofit/>
          </a:bodyPr>
          <a:lstStyle/>
          <a:p>
            <a:r>
              <a:rPr lang="ru-RU" sz="1600" b="1" i="1" dirty="0" smtClean="0"/>
              <a:t>	7.Игра</a:t>
            </a:r>
            <a:br>
              <a:rPr lang="ru-RU" sz="1600" b="1" i="1" dirty="0" smtClean="0"/>
            </a:br>
            <a:r>
              <a:rPr lang="ru-RU" sz="1600" b="1" i="1" dirty="0" smtClean="0"/>
              <a:t>                             “Волшебные палочки”.</a:t>
            </a:r>
            <a:br>
              <a:rPr lang="ru-RU" sz="1600" b="1" i="1" dirty="0" smtClean="0"/>
            </a:br>
            <a:r>
              <a:rPr lang="ru-RU" sz="1600" b="1" i="1" dirty="0" smtClean="0"/>
              <a:t>                        Краткое описание:</a:t>
            </a:r>
            <a:r>
              <a:rPr lang="ru-RU" sz="1600" dirty="0" smtClean="0"/>
              <a:t/>
            </a:r>
            <a:br>
              <a:rPr lang="ru-RU" sz="1600" dirty="0" smtClean="0"/>
            </a:br>
            <a:r>
              <a:rPr lang="ru-RU" sz="1600" dirty="0" smtClean="0"/>
              <a:t>                              Дайте детям счётные палочки или спички (с отрезанными головками). Пусть они выкладывают простейшие геометрические фигуры, предметы и узоры.</a:t>
            </a:r>
            <a:br>
              <a:rPr lang="ru-RU" sz="1600" dirty="0" smtClean="0"/>
            </a:br>
            <a:r>
              <a:rPr lang="ru-RU" sz="1600" dirty="0" smtClean="0"/>
              <a:t>           </a:t>
            </a:r>
            <a:r>
              <a:rPr lang="ru-RU" sz="1600" b="1" i="1" dirty="0" smtClean="0"/>
              <a:t>Примечание:</a:t>
            </a:r>
            <a:r>
              <a:rPr lang="ru-RU" sz="1600" dirty="0" smtClean="0"/>
              <a:t/>
            </a:r>
            <a:br>
              <a:rPr lang="ru-RU" sz="1600" dirty="0" smtClean="0"/>
            </a:br>
            <a:r>
              <a:rPr lang="ru-RU" sz="1600" dirty="0" smtClean="0"/>
              <a:t>  Вырезанные из бумаги круги, овалы, трапеции дополнят изображения. </a:t>
            </a:r>
            <a:br>
              <a:rPr lang="ru-RU" sz="1600" dirty="0" smtClean="0"/>
            </a:br>
            <a:endParaRPr lang="ru-RU" sz="1600" dirty="0"/>
          </a:p>
        </p:txBody>
      </p:sp>
      <p:pic>
        <p:nvPicPr>
          <p:cNvPr id="4" name="Содержимое 3" descr="https://encrypted-tbn2.gstatic.com/images?q=tbn:ANd9GcQwbQhPdhQVUMIhjvHxJusq0lMPOlVMbdSalc3xSd46xbi5zElm"/>
          <p:cNvPicPr>
            <a:picLocks noGrp="1"/>
          </p:cNvPicPr>
          <p:nvPr>
            <p:ph idx="1"/>
          </p:nvPr>
        </p:nvPicPr>
        <p:blipFill>
          <a:blip r:embed="rId2"/>
          <a:srcRect/>
          <a:stretch>
            <a:fillRect/>
          </a:stretch>
        </p:blipFill>
        <p:spPr bwMode="auto">
          <a:xfrm>
            <a:off x="1142976" y="3071810"/>
            <a:ext cx="2714644" cy="2205040"/>
          </a:xfrm>
          <a:prstGeom prst="rect">
            <a:avLst/>
          </a:prstGeom>
          <a:noFill/>
          <a:ln w="9525">
            <a:noFill/>
            <a:miter lim="800000"/>
            <a:headEnd/>
            <a:tailEnd/>
          </a:ln>
        </p:spPr>
      </p:pic>
      <p:pic>
        <p:nvPicPr>
          <p:cNvPr id="5" name="Рисунок 4" descr="https://encrypted-tbn3.gstatic.com/images?q=tbn:ANd9GcSb3KlIVAlAhOHW2BVCTBibZSPsVv7Rg3BWN93kS0OLKMQD5Kql6g"/>
          <p:cNvPicPr/>
          <p:nvPr/>
        </p:nvPicPr>
        <p:blipFill>
          <a:blip r:embed="rId3"/>
          <a:srcRect/>
          <a:stretch>
            <a:fillRect/>
          </a:stretch>
        </p:blipFill>
        <p:spPr bwMode="auto">
          <a:xfrm>
            <a:off x="4857752" y="3071810"/>
            <a:ext cx="2786082" cy="208566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1011222"/>
          </a:xfrm>
        </p:spPr>
        <p:txBody>
          <a:bodyPr>
            <a:normAutofit fontScale="90000"/>
          </a:bodyPr>
          <a:lstStyle/>
          <a:p>
            <a:r>
              <a:rPr lang="ru-RU" sz="1600" b="1" dirty="0" smtClean="0"/>
              <a:t/>
            </a:r>
            <a:br>
              <a:rPr lang="ru-RU" sz="1600" b="1" dirty="0" smtClean="0"/>
            </a:br>
            <a:r>
              <a:rPr lang="ru-RU" sz="1600" b="1" dirty="0" smtClean="0"/>
              <a:t/>
            </a:r>
            <a:br>
              <a:rPr lang="ru-RU" sz="1600" b="1" dirty="0" smtClean="0"/>
            </a:br>
            <a:r>
              <a:rPr lang="ru-RU" sz="1800" b="1" dirty="0" smtClean="0"/>
              <a:t>8.Пальчиковые игры</a:t>
            </a:r>
            <a:r>
              <a:rPr lang="ru-RU" dirty="0" smtClean="0"/>
              <a:t/>
            </a:r>
            <a:br>
              <a:rPr lang="ru-RU" dirty="0" smtClean="0"/>
            </a:br>
            <a:endParaRPr lang="ru-RU" dirty="0"/>
          </a:p>
        </p:txBody>
      </p:sp>
      <p:sp>
        <p:nvSpPr>
          <p:cNvPr id="5" name="Содержимое 4"/>
          <p:cNvSpPr>
            <a:spLocks noGrp="1"/>
          </p:cNvSpPr>
          <p:nvPr>
            <p:ph sz="half" idx="1"/>
          </p:nvPr>
        </p:nvSpPr>
        <p:spPr>
          <a:xfrm>
            <a:off x="457200" y="1928802"/>
            <a:ext cx="4038600" cy="4197361"/>
          </a:xfrm>
        </p:spPr>
        <p:txBody>
          <a:bodyPr>
            <a:normAutofit fontScale="92500"/>
          </a:bodyPr>
          <a:lstStyle/>
          <a:p>
            <a:pPr>
              <a:buNone/>
            </a:pPr>
            <a:r>
              <a:rPr lang="ru-RU" b="1" dirty="0" smtClean="0"/>
              <a:t>           </a:t>
            </a:r>
          </a:p>
          <a:p>
            <a:pPr>
              <a:buNone/>
            </a:pPr>
            <a:r>
              <a:rPr lang="ru-RU" sz="3000" b="1" dirty="0" smtClean="0"/>
              <a:t>             </a:t>
            </a:r>
            <a:r>
              <a:rPr lang="ru-RU" sz="1700" b="1" dirty="0" smtClean="0"/>
              <a:t>«Посолим суп»</a:t>
            </a:r>
            <a:r>
              <a:rPr lang="ru-RU" sz="1700" dirty="0" smtClean="0"/>
              <a:t> </a:t>
            </a:r>
          </a:p>
          <a:p>
            <a:pPr>
              <a:buNone/>
            </a:pPr>
            <a:r>
              <a:rPr lang="ru-RU" sz="1700" dirty="0" smtClean="0"/>
              <a:t>                 </a:t>
            </a:r>
            <a:r>
              <a:rPr lang="ru-RU" sz="1700" b="1" i="1" dirty="0" smtClean="0"/>
              <a:t>Краткое описание:</a:t>
            </a:r>
          </a:p>
          <a:p>
            <a:pPr>
              <a:buNone/>
            </a:pPr>
            <a:r>
              <a:rPr lang="ru-RU" sz="1700" dirty="0" smtClean="0"/>
              <a:t>        Дети складывают пальцы в щепоть и имитируют  движение («посолим»), которые сопровождаются словами.</a:t>
            </a:r>
          </a:p>
          <a:p>
            <a:pPr>
              <a:buNone/>
            </a:pPr>
            <a:r>
              <a:rPr lang="ru-RU" sz="1700" b="1" i="1" dirty="0" smtClean="0"/>
              <a:t>                        Например:</a:t>
            </a:r>
          </a:p>
          <a:p>
            <a:pPr>
              <a:buNone/>
            </a:pPr>
            <a:r>
              <a:rPr lang="ru-RU" sz="1700" b="1" i="1" dirty="0" smtClean="0"/>
              <a:t>          </a:t>
            </a:r>
            <a:r>
              <a:rPr lang="ru-RU" sz="1700" dirty="0" smtClean="0"/>
              <a:t>Мы солили суп, суп . . .</a:t>
            </a:r>
          </a:p>
          <a:p>
            <a:pPr>
              <a:buNone/>
            </a:pPr>
            <a:r>
              <a:rPr lang="ru-RU" sz="1700" dirty="0" smtClean="0"/>
              <a:t>                    Из перловых круп, круп….</a:t>
            </a:r>
          </a:p>
          <a:p>
            <a:endParaRPr lang="ru-RU" dirty="0"/>
          </a:p>
        </p:txBody>
      </p:sp>
      <p:sp>
        <p:nvSpPr>
          <p:cNvPr id="6" name="Содержимое 5"/>
          <p:cNvSpPr>
            <a:spLocks noGrp="1"/>
          </p:cNvSpPr>
          <p:nvPr>
            <p:ph sz="half" idx="2"/>
          </p:nvPr>
        </p:nvSpPr>
        <p:spPr>
          <a:xfrm>
            <a:off x="4648200" y="1285860"/>
            <a:ext cx="4038600" cy="5143536"/>
          </a:xfrm>
        </p:spPr>
        <p:txBody>
          <a:bodyPr>
            <a:normAutofit fontScale="92500"/>
          </a:bodyPr>
          <a:lstStyle/>
          <a:p>
            <a:pPr>
              <a:buNone/>
            </a:pPr>
            <a:r>
              <a:rPr lang="ru-RU" sz="1600" dirty="0" smtClean="0"/>
              <a:t>                                 </a:t>
            </a:r>
            <a:r>
              <a:rPr lang="ru-RU" sz="1700" dirty="0" smtClean="0"/>
              <a:t> </a:t>
            </a:r>
            <a:r>
              <a:rPr lang="ru-RU" sz="1700" b="1" dirty="0" smtClean="0"/>
              <a:t>«Катаем шарик»</a:t>
            </a:r>
            <a:r>
              <a:rPr lang="ru-RU" sz="1700" dirty="0" smtClean="0"/>
              <a:t> </a:t>
            </a:r>
            <a:r>
              <a:rPr lang="ru-RU" sz="1600" dirty="0" smtClean="0"/>
              <a:t> </a:t>
            </a:r>
          </a:p>
          <a:p>
            <a:pPr>
              <a:buNone/>
            </a:pPr>
            <a:r>
              <a:rPr lang="ru-RU" sz="1600" dirty="0" smtClean="0"/>
              <a:t>                                 </a:t>
            </a:r>
            <a:r>
              <a:rPr lang="ru-RU" sz="1700" b="1" i="1" dirty="0" smtClean="0"/>
              <a:t>Краткое описание:</a:t>
            </a:r>
            <a:endParaRPr lang="ru-RU" sz="1600" b="1" i="1" dirty="0" smtClean="0"/>
          </a:p>
          <a:p>
            <a:pPr>
              <a:buNone/>
            </a:pPr>
            <a:r>
              <a:rPr lang="ru-RU" sz="1600" dirty="0" smtClean="0"/>
              <a:t>             Ребёнок катает шарик (горошину) тремя пальцами. Работа начинается в медленном темпе, которая по мере совершенствования  навыка убыстряется.</a:t>
            </a:r>
          </a:p>
          <a:p>
            <a:pPr lvl="0">
              <a:buNone/>
            </a:pPr>
            <a:r>
              <a:rPr lang="ru-RU" sz="1900" b="1" i="1" dirty="0" smtClean="0"/>
              <a:t>                              </a:t>
            </a:r>
            <a:r>
              <a:rPr lang="ru-RU" sz="1700" b="1" i="1" dirty="0" smtClean="0"/>
              <a:t>Примечание:</a:t>
            </a:r>
            <a:endParaRPr lang="ru-RU" sz="1900" b="1" i="1" dirty="0" smtClean="0"/>
          </a:p>
          <a:p>
            <a:pPr lvl="0">
              <a:buNone/>
            </a:pPr>
            <a:r>
              <a:rPr lang="ru-RU" sz="1900" b="1" i="1" dirty="0" smtClean="0"/>
              <a:t>      </a:t>
            </a:r>
            <a:r>
              <a:rPr lang="ru-RU" sz="1600" dirty="0" smtClean="0"/>
              <a:t>Выполняют упражнения не сбиваясь, не нарушая последовательности.</a:t>
            </a:r>
          </a:p>
          <a:p>
            <a:pPr>
              <a:buNone/>
            </a:pPr>
            <a:r>
              <a:rPr lang="ru-RU" sz="1600" dirty="0" smtClean="0"/>
              <a:t> Со старшими дошкольниками – шарик должен быть  диаметром 10 мм . Катается  в течении 1 мин.</a:t>
            </a:r>
          </a:p>
          <a:p>
            <a:pPr>
              <a:buNone/>
            </a:pPr>
            <a:r>
              <a:rPr lang="ru-RU" sz="1700" b="1" i="1" dirty="0" smtClean="0"/>
              <a:t>                                Например</a:t>
            </a:r>
            <a:r>
              <a:rPr lang="ru-RU" sz="1900" b="1" i="1" dirty="0" smtClean="0"/>
              <a:t>: </a:t>
            </a:r>
            <a:r>
              <a:rPr lang="ru-RU" sz="1600" dirty="0" smtClean="0"/>
              <a:t> </a:t>
            </a:r>
          </a:p>
          <a:p>
            <a:pPr>
              <a:buNone/>
            </a:pPr>
            <a:r>
              <a:rPr lang="ru-RU" sz="1600" dirty="0" smtClean="0"/>
              <a:t>                  Маленькие пальчики любят поиграть,</a:t>
            </a:r>
          </a:p>
          <a:p>
            <a:pPr>
              <a:buNone/>
            </a:pPr>
            <a:r>
              <a:rPr lang="ru-RU" sz="1600" dirty="0" smtClean="0"/>
              <a:t>                  Гладкую горошину любят покатать.</a:t>
            </a:r>
          </a:p>
          <a:p>
            <a:pPr>
              <a:buNone/>
            </a:pPr>
            <a:r>
              <a:rPr lang="ru-RU" sz="1600" dirty="0" smtClean="0"/>
              <a:t>                  И катают, и катают, и не устают. </a:t>
            </a:r>
          </a:p>
          <a:p>
            <a:pPr>
              <a:buNone/>
            </a:pPr>
            <a:r>
              <a:rPr lang="ru-RU" sz="1600" dirty="0" smtClean="0"/>
              <a:t>                  Веселятся пальчики и весело поют:</a:t>
            </a:r>
          </a:p>
          <a:p>
            <a:pPr>
              <a:buNone/>
            </a:pPr>
            <a:r>
              <a:rPr lang="ru-RU" sz="1600" dirty="0" smtClean="0"/>
              <a:t>                   -Катись, катись, горошина!     </a:t>
            </a:r>
          </a:p>
          <a:p>
            <a:endParaRPr lang="ru-RU" sz="16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51</Words>
  <Application>Microsoft Office PowerPoint</Application>
  <PresentationFormat>Экран (4:3)</PresentationFormat>
  <Paragraphs>33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Комплекс игр и упражнений, направленных на формирование правильного захвата орудия письма.                                                           Работу выполнила воспитатель Боровик Марина Юрьевна.    </vt:lpstr>
      <vt:lpstr>            1.ИГРА         Фигурные дорожки         Краткое описание:                                Ребенка просят провести фигурную дорожку, соединив линию штриховки.                             При прохождении дорожки ребенку следует стараться как можно более точно следовать всем изгибам и поворотам линий. Примечание:  Карандаш не должен отрываться от бумаги, и лист во время выполнения задания не переворачивается. </vt:lpstr>
      <vt:lpstr>     2.Игра          Фигурные дорожки         Краткое описание:                                   Ребенка просят провести линию посередине фигурной дорожки.                                         При выполнении задания надо обратить особое внимание на то, что нельзя касаться    стенок (особенно в лабиринтах), линия должна идти посередине дорожки. Примечание:  Карандаш от бумаги не отрывается, и лист бумаги не переворачивается. </vt:lpstr>
      <vt:lpstr>3.Игра  Рисование По точкам Краткое описание:                                Ребенка просят соединить точки согласно инструкции под рисунком. Нарисуй фигурку по точкам, как на образце. Примечание:                         Карандаш или ручка не отрывается от листа бумаги, лист фиксируется, и его положение не изменяется.  </vt:lpstr>
      <vt:lpstr>4.Игра По контурам Краткое описание:                            Ребенка просят соединить точки для того, чтобы получился завершенный рисунок.  Примечание:                     Это сложная работа, поэтому сначала можно обвести данную половину рисунка, а затем рисовать вторую половину. Можно придумать друг для друга  собственные варианты задания. </vt:lpstr>
      <vt:lpstr>5.Игра Выполнение штриховок Штриховки с различным направлением движения руки Краткое описание:                                  Ребенка просят выполнить различные виды штриховок по образцам: вертикальные                            (сверху вниз), горизонтальные (слева направо), наклонные, «клубочками» (круговые движения руки), полукругами. Примечание:  Линии сложной формы должны выполняться одним движением кисти руки. Штриховки вначале должны быть крупными, по мере приобретения ребенком навыка выполнения их размер уменьшается. При этом надо обратить внимание на уменьшение амплитуды движений кисти руки. </vt:lpstr>
      <vt:lpstr>6.Игра Копирование узоров Краткое описание:                                    Детям предлагается внимательно проанализировать и скопировать образцы узоров                                  красивых «ковров» (перед каждым ребенком на столе лежит индивидуальный образец).  Примечание:  Как можно точнее срисовать их. После того как копирование узоров будет закончено, можно устроить коллективный анализ и выбрать самые точные, наиболее близкие к оригиналу копии. </vt:lpstr>
      <vt:lpstr> 7.Игра                              “Волшебные палочки”.                         Краткое описание:                               Дайте детям счётные палочки или спички (с отрезанными головками). Пусть они выкладывают простейшие геометрические фигуры, предметы и узоры.            Примечание:   Вырезанные из бумаги круги, овалы, трапеции дополнят изображения.  </vt:lpstr>
      <vt:lpstr>  8.Пальчиковые игры </vt:lpstr>
      <vt:lpstr>Литература.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Марина</cp:lastModifiedBy>
  <cp:revision>12</cp:revision>
  <dcterms:created xsi:type="dcterms:W3CDTF">2013-01-06T18:32:13Z</dcterms:created>
  <dcterms:modified xsi:type="dcterms:W3CDTF">2019-07-16T16:17:13Z</dcterms:modified>
</cp:coreProperties>
</file>